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61" r:id="rId7"/>
    <p:sldId id="262" r:id="rId8"/>
  </p:sldIdLst>
  <p:sldSz cx="12192000" cy="6858000"/>
  <p:notesSz cx="6858000" cy="9144000"/>
  <p:embeddedFontLst>
    <p:embeddedFont>
      <p:font typeface="KoPubWorld돋움체_Pro Bold" panose="00000800000000000000" pitchFamily="50" charset="-127"/>
      <p:bold r:id="rId9"/>
    </p:embeddedFont>
    <p:embeddedFont>
      <p:font typeface="경기천년바탕 Bold" panose="02020803020101020101" pitchFamily="18" charset="-127"/>
      <p:bold r:id="rId10"/>
    </p:embeddedFont>
    <p:embeddedFont>
      <p:font typeface="나눔스퀘어 Bold" panose="020B0600000101010101" pitchFamily="50" charset="-127"/>
      <p:bold r:id="rId11"/>
    </p:embeddedFont>
    <p:embeddedFont>
      <p:font typeface="나눔스퀘어라운드 Bold" panose="020B0600000101010101" pitchFamily="50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48851-F55E-4E83-89EA-C645DA45A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EEA589-6172-4DA4-BCA6-DDEC36912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40592-9FF3-4904-B0E4-00D91B9E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434B6-63E0-4393-B5C4-E3B6A690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F557C-2B55-456C-B7DD-1010AEF9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6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A4D09-1582-423E-B820-4BEE6435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459B88-DD42-408D-8E78-093E04FB4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10300-30D2-455D-9C21-AE104B99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3DF8D4-BC3E-4659-9DDE-3B34F9CE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A5194C-82D3-4F6F-ACCC-20D9EC6B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5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19A991-D81D-4857-ACC5-79B094F0A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591B90-9432-4893-A6B5-D6AE5D35B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00269-B6AB-4F33-B44D-AB410B58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D1F67-2F42-4E95-9B7C-361A9670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B284D-87D1-4D09-BE3D-979172E2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3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B42A8-59AA-4B6F-9762-9915FD36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C782F-396A-4620-8116-0EE9D3E10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67C87E-AB5B-46E2-9B25-819216EE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D9C53-FBA3-4106-981A-4F0C5AE5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23A14-9FD3-467D-99EE-0C004F36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3BDE4-446F-4EA2-B4CB-FAA4A51F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1DA54-2ED0-4393-B9CA-B80C7A4B4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3457F-884F-4000-9287-6A031830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60658-B64B-4315-BB71-2400C052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2A768C-3ECF-480F-9C71-D84E740E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58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B59CC-CBA3-4200-9AB4-0D133A5A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5E0A2-8C6C-4800-9015-C4F7F5454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F19E12-240F-418A-9CDE-68025CD06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BA1FEA-70EA-42F5-89E3-79462046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AB545A-6842-4FB8-924C-CDCD7557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6F6C70-B78C-4642-9FEF-45CCC6D1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1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338D1-3AD3-485D-9121-134EC9D3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7E65D-BF83-425A-A8C2-35747CAED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93979E-64A3-4C09-8B9E-1DF44C090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97CADA-4852-44E7-8F47-4D2D54386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A40C0D-B3F9-4C04-A575-61B45C90E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9313DF-608D-45F5-8BC3-2C58CD97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013100-F65B-4097-8B17-F9A3DCE6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A8195B-B505-405C-8F7F-B3F14BF2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7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0A15F-5747-4E65-A5AB-620E68D6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F1AC68-26A9-4341-A31D-B72930240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BA29CC-1950-49BD-AF9A-8B6804FD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C5DC03-6C7F-4FEE-B6AE-C4A2DA17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0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01A0AE-3C55-4274-A5E2-19A82107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47AA99-CA39-411E-A107-ACA51018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48DDC-D0B6-4D9F-ABE2-C4987991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49D9B-97AB-471A-91DD-F0859D04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FFE0F-6F59-4EBA-B9C0-FC172C69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E1C1C1-2DDD-49EF-9774-6E10616E3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A3222B-5D7E-4E7B-A1D5-72D3D9C8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790EF2-5C4F-4F57-BC3D-E7C62C1A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CC446D-3228-4DFD-83D1-E9D6BB84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7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24D5F-7783-4E3B-BB0F-8FBB2003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66A379-0150-4248-8B9B-1B13D2635A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7700B6-82E2-4211-B62F-4F15D1F63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623D4-3CD3-4009-81E0-680FFE92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59814-74A8-4DE0-9E9E-993F5AC0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0E90DF-5993-4181-AC44-B0EB2A40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6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4C6BCE-2440-4CC7-90FF-A7800F63A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8F3269-510E-48BD-B8F8-B16AE1EE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C0670-86FD-4F5F-89A3-9C5861BFD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2840A-77FB-49E2-9AFD-4CA307880A69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C1A0D-AC60-4FB2-9374-235B8DCF8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84E5E-8FD4-4EE9-AA56-FBFA9891E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4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tcs/dss/selectApiDataDetailView.do?publicDataPk=1505751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zdlghtjdz/healthcheckup_gui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khl2bb/2019_2_SWcapstone/tree/master/%EC%8A%B9%ED%95%98%EC%B0%A8%20%EC%9D%B8%EC%8B%9D%20%EC%B9%B4%EB%A9%94%EB%9D%BC%20%EC%86%8C%EC%8A%A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dlghtjdz/blockstudy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zdlghtjdz.github.io/blockstudy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7AAE38-4DF5-40FD-886A-451B1F597AC0}"/>
              </a:ext>
            </a:extLst>
          </p:cNvPr>
          <p:cNvSpPr txBox="1"/>
          <p:nvPr/>
        </p:nvSpPr>
        <p:spPr>
          <a:xfrm>
            <a:off x="3703971" y="3036585"/>
            <a:ext cx="47840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이호성 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3DC93-04BA-4F76-B188-393090CF59B3}"/>
              </a:ext>
            </a:extLst>
          </p:cNvPr>
          <p:cNvSpPr txBox="1"/>
          <p:nvPr/>
        </p:nvSpPr>
        <p:spPr>
          <a:xfrm>
            <a:off x="196833" y="6314877"/>
            <a:ext cx="264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zdlghtjdz@naver.com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89507-6CB2-4F81-8E52-B10EA59C7518}"/>
              </a:ext>
            </a:extLst>
          </p:cNvPr>
          <p:cNvSpPr txBox="1"/>
          <p:nvPr/>
        </p:nvSpPr>
        <p:spPr>
          <a:xfrm>
            <a:off x="196833" y="5969144"/>
            <a:ext cx="199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010-7190-9646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A4F6E-8CB2-4471-83D2-3950E4AA2A87}"/>
              </a:ext>
            </a:extLst>
          </p:cNvPr>
          <p:cNvSpPr txBox="1"/>
          <p:nvPr/>
        </p:nvSpPr>
        <p:spPr>
          <a:xfrm>
            <a:off x="143241" y="5426430"/>
            <a:ext cx="11205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연락처</a:t>
            </a:r>
            <a:endParaRPr lang="en-US" altLang="ko-KR" sz="250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97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7AAE38-4DF5-40FD-886A-451B1F597AC0}"/>
              </a:ext>
            </a:extLst>
          </p:cNvPr>
          <p:cNvSpPr txBox="1"/>
          <p:nvPr/>
        </p:nvSpPr>
        <p:spPr>
          <a:xfrm>
            <a:off x="826872" y="4977585"/>
            <a:ext cx="2543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호 성</a:t>
            </a:r>
            <a:r>
              <a:rPr lang="en-US" altLang="ko-KR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李 浩 誠</a:t>
            </a:r>
            <a:r>
              <a:rPr lang="en-US" altLang="ko-KR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sz="25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6" name="그림 5" descr="사람, 의류, 소년, 젊은이(가) 표시된 사진&#10;&#10;자동 생성된 설명">
            <a:extLst>
              <a:ext uri="{FF2B5EF4-FFF2-40B4-BE49-F238E27FC236}">
                <a16:creationId xmlns:a16="http://schemas.microsoft.com/office/drawing/2014/main" id="{761BDDCE-3B84-4253-BE78-622017965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8" y="809272"/>
            <a:ext cx="3140698" cy="4041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4F6C08-5F89-4AFC-9377-DC7FB05BB989}"/>
              </a:ext>
            </a:extLst>
          </p:cNvPr>
          <p:cNvSpPr txBox="1"/>
          <p:nvPr/>
        </p:nvSpPr>
        <p:spPr>
          <a:xfrm>
            <a:off x="4620333" y="273503"/>
            <a:ext cx="1915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대내 외 활동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B35EF-AF1D-48C1-8D4D-3E85E5A1DE3B}"/>
              </a:ext>
            </a:extLst>
          </p:cNvPr>
          <p:cNvSpPr txBox="1"/>
          <p:nvPr/>
        </p:nvSpPr>
        <p:spPr>
          <a:xfrm>
            <a:off x="637358" y="5479380"/>
            <a:ext cx="29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제주대학교 컴퓨터교육과 졸업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AD4F7-B000-4A37-B680-28ECC2C97FE9}"/>
              </a:ext>
            </a:extLst>
          </p:cNvPr>
          <p:cNvSpPr txBox="1"/>
          <p:nvPr/>
        </p:nvSpPr>
        <p:spPr>
          <a:xfrm>
            <a:off x="4620333" y="3025381"/>
            <a:ext cx="274004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사용해본 언어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9A766-CD1B-4C03-A766-ABB0A0B6E759}"/>
              </a:ext>
            </a:extLst>
          </p:cNvPr>
          <p:cNvSpPr txBox="1"/>
          <p:nvPr/>
        </p:nvSpPr>
        <p:spPr>
          <a:xfrm>
            <a:off x="4620333" y="4118692"/>
            <a:ext cx="26760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진행했던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6541B-3E25-4050-AF89-AFACEDD12F35}"/>
              </a:ext>
            </a:extLst>
          </p:cNvPr>
          <p:cNvSpPr txBox="1"/>
          <p:nvPr/>
        </p:nvSpPr>
        <p:spPr>
          <a:xfrm>
            <a:off x="4877514" y="2446890"/>
            <a:ext cx="536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SKT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와 함께하는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AI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인재 양성 프로그램 참여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268AB-340F-4DD7-85A2-7E842A13200A}"/>
              </a:ext>
            </a:extLst>
          </p:cNvPr>
          <p:cNvSpPr txBox="1"/>
          <p:nvPr/>
        </p:nvSpPr>
        <p:spPr>
          <a:xfrm>
            <a:off x="4877514" y="1406908"/>
            <a:ext cx="536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GTU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프로그램 참여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미국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Indiana state Univ.)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4A8CB-537B-4476-AA1B-6C62F82EA848}"/>
              </a:ext>
            </a:extLst>
          </p:cNvPr>
          <p:cNvSpPr txBox="1"/>
          <p:nvPr/>
        </p:nvSpPr>
        <p:spPr>
          <a:xfrm>
            <a:off x="4877514" y="1930632"/>
            <a:ext cx="570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K-SW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스퀘어 프로그램 참여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미국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Purdue Univ.)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449B4-95FA-4D26-8E73-1B1A2E81C8B9}"/>
              </a:ext>
            </a:extLst>
          </p:cNvPr>
          <p:cNvSpPr txBox="1"/>
          <p:nvPr/>
        </p:nvSpPr>
        <p:spPr>
          <a:xfrm>
            <a:off x="4877514" y="886734"/>
            <a:ext cx="461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“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제주로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On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코딩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”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전문강사 일반 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FB1CD-0EE1-4E6B-991A-D9C04DB14B10}"/>
              </a:ext>
            </a:extLst>
          </p:cNvPr>
          <p:cNvSpPr txBox="1"/>
          <p:nvPr/>
        </p:nvSpPr>
        <p:spPr>
          <a:xfrm>
            <a:off x="4818458" y="3592329"/>
            <a:ext cx="193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C++,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R, Python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575CE3-8B6F-4A79-9B74-7AB52352F496}"/>
              </a:ext>
            </a:extLst>
          </p:cNvPr>
          <p:cNvSpPr txBox="1"/>
          <p:nvPr/>
        </p:nvSpPr>
        <p:spPr>
          <a:xfrm>
            <a:off x="447844" y="5848712"/>
            <a:ext cx="361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개인블로그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soh9646.tistory.com/</a:t>
            </a:r>
            <a:endParaRPr lang="ko-KR" altLang="en-US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59879A-32EA-4852-9B80-F3B9A4BF1377}"/>
              </a:ext>
            </a:extLst>
          </p:cNvPr>
          <p:cNvSpPr txBox="1"/>
          <p:nvPr/>
        </p:nvSpPr>
        <p:spPr>
          <a:xfrm>
            <a:off x="4716244" y="5768135"/>
            <a:ext cx="510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캡스톤 디자인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Ⅰ –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학습 콘텐츠 제작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09D7F-0907-4A7C-937C-336C7486BE95}"/>
              </a:ext>
            </a:extLst>
          </p:cNvPr>
          <p:cNvSpPr txBox="1"/>
          <p:nvPr/>
        </p:nvSpPr>
        <p:spPr>
          <a:xfrm>
            <a:off x="4716244" y="5107336"/>
            <a:ext cx="751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캡스톤 디자인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Ⅱ </a:t>
            </a:r>
          </a:p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</a:t>
            </a:r>
            <a:r>
              <a:rPr lang="en-US" altLang="ko-KR" kern="0" spc="-6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IoT</a:t>
            </a:r>
            <a:r>
              <a:rPr lang="ko-KR" altLang="en-US" kern="0" spc="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와 딥러닝을 활용한 대중교통 버스 승</a:t>
            </a:r>
            <a:r>
              <a:rPr lang="en-US" altLang="ko-KR" kern="0" spc="-6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·</a:t>
            </a:r>
            <a:r>
              <a:rPr lang="ko-KR" altLang="en-US" kern="0" spc="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하차 계수 시스템 개발 연구</a:t>
            </a:r>
            <a:endParaRPr lang="ko-KR" altLang="en-US" kern="0">
              <a:solidFill>
                <a:srgbClr val="000000"/>
              </a:solidFill>
              <a:effectLst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239F1B-B2DB-416A-A51E-DB0E93FA3C98}"/>
              </a:ext>
            </a:extLst>
          </p:cNvPr>
          <p:cNvSpPr txBox="1"/>
          <p:nvPr/>
        </p:nvSpPr>
        <p:spPr>
          <a:xfrm>
            <a:off x="4716244" y="4738004"/>
            <a:ext cx="456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SKT Nugu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스피커 앱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건강검진 가이드 개발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6A69AC-BBB2-4243-A953-83C5FB17A3FD}"/>
              </a:ext>
            </a:extLst>
          </p:cNvPr>
          <p:cNvCxnSpPr>
            <a:cxnSpLocks/>
          </p:cNvCxnSpPr>
          <p:nvPr/>
        </p:nvCxnSpPr>
        <p:spPr>
          <a:xfrm>
            <a:off x="4410636" y="219493"/>
            <a:ext cx="0" cy="6360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6E96CB9-2C4E-474E-A954-12BC7F4CAE2F}"/>
              </a:ext>
            </a:extLst>
          </p:cNvPr>
          <p:cNvCxnSpPr>
            <a:cxnSpLocks/>
          </p:cNvCxnSpPr>
          <p:nvPr/>
        </p:nvCxnSpPr>
        <p:spPr>
          <a:xfrm>
            <a:off x="11250707" y="574116"/>
            <a:ext cx="0" cy="250077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46C849-AB2D-4C6C-8E55-FE10D7F60422}"/>
              </a:ext>
            </a:extLst>
          </p:cNvPr>
          <p:cNvCxnSpPr>
            <a:cxnSpLocks/>
          </p:cNvCxnSpPr>
          <p:nvPr/>
        </p:nvCxnSpPr>
        <p:spPr>
          <a:xfrm flipV="1">
            <a:off x="4716244" y="1851259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6C2BA4-8C3A-4855-89D6-8876B19EFCF4}"/>
              </a:ext>
            </a:extLst>
          </p:cNvPr>
          <p:cNvCxnSpPr>
            <a:cxnSpLocks/>
          </p:cNvCxnSpPr>
          <p:nvPr/>
        </p:nvCxnSpPr>
        <p:spPr>
          <a:xfrm flipV="1">
            <a:off x="4725035" y="2353483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ECC76EB-A198-47FD-BD52-2BD35EC42793}"/>
              </a:ext>
            </a:extLst>
          </p:cNvPr>
          <p:cNvCxnSpPr>
            <a:cxnSpLocks/>
          </p:cNvCxnSpPr>
          <p:nvPr/>
        </p:nvCxnSpPr>
        <p:spPr>
          <a:xfrm flipV="1">
            <a:off x="4725414" y="2873897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551F53-4EAC-46E6-A95C-24A1295A3308}"/>
              </a:ext>
            </a:extLst>
          </p:cNvPr>
          <p:cNvCxnSpPr>
            <a:cxnSpLocks/>
          </p:cNvCxnSpPr>
          <p:nvPr/>
        </p:nvCxnSpPr>
        <p:spPr>
          <a:xfrm flipV="1">
            <a:off x="4725035" y="847262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6842FF-743E-4DC0-A776-4BC7C5662FA5}"/>
              </a:ext>
            </a:extLst>
          </p:cNvPr>
          <p:cNvSpPr txBox="1"/>
          <p:nvPr/>
        </p:nvSpPr>
        <p:spPr>
          <a:xfrm>
            <a:off x="11268289" y="1930632"/>
            <a:ext cx="86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- 2019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9F071C-D88F-4538-9970-2F8B26C792A5}"/>
              </a:ext>
            </a:extLst>
          </p:cNvPr>
          <p:cNvSpPr txBox="1"/>
          <p:nvPr/>
        </p:nvSpPr>
        <p:spPr>
          <a:xfrm>
            <a:off x="11268289" y="2446890"/>
            <a:ext cx="86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- 2020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ACEB24-4E74-4500-B1E7-505D93583168}"/>
              </a:ext>
            </a:extLst>
          </p:cNvPr>
          <p:cNvSpPr txBox="1"/>
          <p:nvPr/>
        </p:nvSpPr>
        <p:spPr>
          <a:xfrm>
            <a:off x="11274286" y="1120839"/>
            <a:ext cx="86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- 2018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9538895-0E68-4FED-8587-BECEACD942E8}"/>
              </a:ext>
            </a:extLst>
          </p:cNvPr>
          <p:cNvSpPr/>
          <p:nvPr/>
        </p:nvSpPr>
        <p:spPr>
          <a:xfrm rot="10800000">
            <a:off x="11132969" y="3074893"/>
            <a:ext cx="233075" cy="252919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0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2792EC-C64F-48F4-B0EB-1D9CFB701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85" y="2353237"/>
            <a:ext cx="5727600" cy="429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1519EC-3C0A-49A2-946D-71CCF8834221}"/>
              </a:ext>
            </a:extLst>
          </p:cNvPr>
          <p:cNvSpPr txBox="1"/>
          <p:nvPr/>
        </p:nvSpPr>
        <p:spPr>
          <a:xfrm>
            <a:off x="135244" y="184472"/>
            <a:ext cx="87129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분석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제주시와 서울 종로구의 아파트 매매가격 시각화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(Python)</a:t>
            </a:r>
            <a:endParaRPr lang="ko-KR" altLang="en-US" sz="23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8665-E605-40D2-85C2-9A64E9FE19C9}"/>
              </a:ext>
            </a:extLst>
          </p:cNvPr>
          <p:cNvSpPr txBox="1"/>
          <p:nvPr/>
        </p:nvSpPr>
        <p:spPr>
          <a:xfrm>
            <a:off x="135244" y="919583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OpenAPI 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활용 데이터 수집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49C98-4F51-4CA9-A6BA-B603F0BDFBD7}"/>
              </a:ext>
            </a:extLst>
          </p:cNvPr>
          <p:cNvSpPr txBox="1"/>
          <p:nvPr/>
        </p:nvSpPr>
        <p:spPr>
          <a:xfrm>
            <a:off x="170531" y="1995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https://www.data.go.kr/tcs/dss/selectApiDataDetailView.do?publicDataPk=15057511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BD7F5-0B65-4D55-B2F7-DC4CA614DC4D}"/>
              </a:ext>
            </a:extLst>
          </p:cNvPr>
          <p:cNvSpPr txBox="1"/>
          <p:nvPr/>
        </p:nvSpPr>
        <p:spPr>
          <a:xfrm>
            <a:off x="170531" y="1542444"/>
            <a:ext cx="419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국토교통부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_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아파트매매 실거래 상세 자료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0D344-9D08-4B42-A900-C23AFF7F069B}"/>
              </a:ext>
            </a:extLst>
          </p:cNvPr>
          <p:cNvSpPr txBox="1"/>
          <p:nvPr/>
        </p:nvSpPr>
        <p:spPr>
          <a:xfrm>
            <a:off x="170531" y="2877260"/>
            <a:ext cx="5351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해당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openAPI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활용하여 법정동코드 제주시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(50110),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종로구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(11110)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 당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30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개의 데이터를 수집한 후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데이터프레임 형태로 가공하였습니다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5BADFA-AACC-4BA2-BCC5-4A1EB070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87" y="3948739"/>
            <a:ext cx="5349825" cy="194161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25F114-E49D-4573-9AFD-0FFFFF30D742}"/>
              </a:ext>
            </a:extLst>
          </p:cNvPr>
          <p:cNvCxnSpPr>
            <a:cxnSpLocks/>
          </p:cNvCxnSpPr>
          <p:nvPr/>
        </p:nvCxnSpPr>
        <p:spPr>
          <a:xfrm>
            <a:off x="6241186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7FD815-1416-4B23-8759-91BBC4BF75D6}"/>
              </a:ext>
            </a:extLst>
          </p:cNvPr>
          <p:cNvSpPr txBox="1"/>
          <p:nvPr/>
        </p:nvSpPr>
        <p:spPr>
          <a:xfrm>
            <a:off x="6365142" y="1445635"/>
            <a:ext cx="5351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 데이터를 산점도 형태로 그려보았을 때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2020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서울 종로구가 평균 매매가가 </a:t>
            </a:r>
            <a:r>
              <a:rPr lang="en-US" altLang="ko-KR">
                <a:solidFill>
                  <a:srgbClr val="FF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100</a:t>
            </a:r>
            <a:r>
              <a:rPr lang="ko-KR" altLang="en-US">
                <a:solidFill>
                  <a:srgbClr val="FF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억 이상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이며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제주시의 매매가와는 압도적인 차이가 나는 것을 확인하였습니다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83FC98-64FB-4B52-A7B0-E10464B0B18E}"/>
              </a:ext>
            </a:extLst>
          </p:cNvPr>
          <p:cNvSpPr txBox="1"/>
          <p:nvPr/>
        </p:nvSpPr>
        <p:spPr>
          <a:xfrm>
            <a:off x="6374673" y="919582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수집 데이터 시각화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84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ED0DB6-178D-4617-B61A-7AAE04EC9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07" y="2895621"/>
            <a:ext cx="5698607" cy="3753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1519EC-3C0A-49A2-946D-71CCF8834221}"/>
              </a:ext>
            </a:extLst>
          </p:cNvPr>
          <p:cNvSpPr txBox="1"/>
          <p:nvPr/>
        </p:nvSpPr>
        <p:spPr>
          <a:xfrm>
            <a:off x="135244" y="184472"/>
            <a:ext cx="98337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분석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카카오톡 단체 채팅방 시각화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(R)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8665-E605-40D2-85C2-9A64E9FE19C9}"/>
              </a:ext>
            </a:extLst>
          </p:cNvPr>
          <p:cNvSpPr txBox="1"/>
          <p:nvPr/>
        </p:nvSpPr>
        <p:spPr>
          <a:xfrm>
            <a:off x="135244" y="919583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카카오 채팅 방 데이터 추출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BD7F5-0B65-4D55-B2F7-DC4CA614DC4D}"/>
              </a:ext>
            </a:extLst>
          </p:cNvPr>
          <p:cNvSpPr txBox="1"/>
          <p:nvPr/>
        </p:nvSpPr>
        <p:spPr>
          <a:xfrm>
            <a:off x="170530" y="1542444"/>
            <a:ext cx="56027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학과 공지 채팅방의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2018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5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30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일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~ 2020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9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월까지의 채팅 내역을 추출하였습니다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데이터에서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명사들만 추출하여 하나의 테이블로 만들었습니다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25F114-E49D-4573-9AFD-0FFFFF30D742}"/>
              </a:ext>
            </a:extLst>
          </p:cNvPr>
          <p:cNvCxnSpPr>
            <a:cxnSpLocks/>
          </p:cNvCxnSpPr>
          <p:nvPr/>
        </p:nvCxnSpPr>
        <p:spPr>
          <a:xfrm>
            <a:off x="6241186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7FD815-1416-4B23-8759-91BBC4BF75D6}"/>
              </a:ext>
            </a:extLst>
          </p:cNvPr>
          <p:cNvSpPr txBox="1"/>
          <p:nvPr/>
        </p:nvSpPr>
        <p:spPr>
          <a:xfrm>
            <a:off x="6365142" y="1445635"/>
            <a:ext cx="53517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해당 데이터를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wordcloud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사용하여 단어구름 형태로 시각화 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학과 공지 이므로 학생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학우라는 단어가 많이 나오는 것을 볼 수 있었습니다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또한 컴퓨터관련 학과이므로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단어도 확인할 수 있었습니다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83FC98-64FB-4B52-A7B0-E10464B0B18E}"/>
              </a:ext>
            </a:extLst>
          </p:cNvPr>
          <p:cNvSpPr txBox="1"/>
          <p:nvPr/>
        </p:nvSpPr>
        <p:spPr>
          <a:xfrm>
            <a:off x="6374673" y="919582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wordcloud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시각화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97ECA-18A9-456F-896C-FDA9F5DCC815}"/>
              </a:ext>
            </a:extLst>
          </p:cNvPr>
          <p:cNvSpPr txBox="1"/>
          <p:nvPr/>
        </p:nvSpPr>
        <p:spPr>
          <a:xfrm>
            <a:off x="170530" y="2407821"/>
            <a:ext cx="5602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테이블을 그래프로 만들었을 때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다음과 같은 빈도수를 보였습니다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EB2D3B-2614-4E96-BBC4-29403AF3C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59" y="3140444"/>
            <a:ext cx="5059595" cy="32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A90EB8-EC5D-4D9F-8C7C-5DD0E75024CF}"/>
              </a:ext>
            </a:extLst>
          </p:cNvPr>
          <p:cNvSpPr txBox="1"/>
          <p:nvPr/>
        </p:nvSpPr>
        <p:spPr>
          <a:xfrm>
            <a:off x="135245" y="184472"/>
            <a:ext cx="69729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NUGU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스피커 앱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건강검진 가이드 개발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B651E8-A269-4E88-8B51-1CE05A99E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1" y="1537043"/>
            <a:ext cx="3342285" cy="23887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E48E4A-CA61-4013-816B-73BCE7638E43}"/>
              </a:ext>
            </a:extLst>
          </p:cNvPr>
          <p:cNvSpPr txBox="1"/>
          <p:nvPr/>
        </p:nvSpPr>
        <p:spPr>
          <a:xfrm>
            <a:off x="56115" y="909643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NUGU Developer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Play 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개발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05844C-531B-4948-AA53-5238DF331AF2}"/>
              </a:ext>
            </a:extLst>
          </p:cNvPr>
          <p:cNvCxnSpPr>
            <a:cxnSpLocks/>
          </p:cNvCxnSpPr>
          <p:nvPr/>
        </p:nvCxnSpPr>
        <p:spPr>
          <a:xfrm>
            <a:off x="3757962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53E740-F384-44A9-9089-98B41DC74BC3}"/>
              </a:ext>
            </a:extLst>
          </p:cNvPr>
          <p:cNvSpPr txBox="1"/>
          <p:nvPr/>
        </p:nvSpPr>
        <p:spPr>
          <a:xfrm>
            <a:off x="3948642" y="920986"/>
            <a:ext cx="315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API </a:t>
            </a:r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서버 구축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(AWS</a:t>
            </a:r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활용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pic>
        <p:nvPicPr>
          <p:cNvPr id="1025" name="_x106415480">
            <a:extLst>
              <a:ext uri="{FF2B5EF4-FFF2-40B4-BE49-F238E27FC236}">
                <a16:creationId xmlns:a16="http://schemas.microsoft.com/office/drawing/2014/main" id="{CBBB9066-C644-477A-B2F4-33FC2D2C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04" y="1615417"/>
            <a:ext cx="3496234" cy="230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CC18A-53C1-40BB-BBFA-97061A5984CE}"/>
              </a:ext>
            </a:extLst>
          </p:cNvPr>
          <p:cNvSpPr txBox="1"/>
          <p:nvPr/>
        </p:nvSpPr>
        <p:spPr>
          <a:xfrm>
            <a:off x="3967899" y="4623991"/>
            <a:ext cx="3432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Putty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에서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Flask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활용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API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서버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AC2C7A-05B0-4E35-9F42-BB28640A8CF1}"/>
              </a:ext>
            </a:extLst>
          </p:cNvPr>
          <p:cNvSpPr txBox="1"/>
          <p:nvPr/>
        </p:nvSpPr>
        <p:spPr>
          <a:xfrm>
            <a:off x="3967898" y="5233745"/>
            <a:ext cx="3432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POST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요청에 대한 응답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JSON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형태로 반환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CC514-CB39-4B3E-836B-338430232DF7}"/>
              </a:ext>
            </a:extLst>
          </p:cNvPr>
          <p:cNvSpPr txBox="1"/>
          <p:nvPr/>
        </p:nvSpPr>
        <p:spPr>
          <a:xfrm>
            <a:off x="115990" y="4391916"/>
            <a:ext cx="3432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생년월일과 성별을 통해 해당되는 건강검진 안내 기능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E05737-9FFA-40CA-8A02-1228BCA2B461}"/>
              </a:ext>
            </a:extLst>
          </p:cNvPr>
          <p:cNvSpPr txBox="1"/>
          <p:nvPr/>
        </p:nvSpPr>
        <p:spPr>
          <a:xfrm>
            <a:off x="115989" y="5085656"/>
            <a:ext cx="3527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건강검진에 대한 안내 기능 구현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0F890-98BC-4A3D-9C02-292D81375820}"/>
              </a:ext>
            </a:extLst>
          </p:cNvPr>
          <p:cNvSpPr txBox="1"/>
          <p:nvPr/>
        </p:nvSpPr>
        <p:spPr>
          <a:xfrm>
            <a:off x="205738" y="3954546"/>
            <a:ext cx="154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PLAY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구조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CEF9C96-B240-44EC-B6B3-98D9C9E036DC}"/>
              </a:ext>
            </a:extLst>
          </p:cNvPr>
          <p:cNvCxnSpPr>
            <a:cxnSpLocks/>
          </p:cNvCxnSpPr>
          <p:nvPr/>
        </p:nvCxnSpPr>
        <p:spPr>
          <a:xfrm>
            <a:off x="7639680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B40DA3-A0C9-4EB9-9A3E-70E31AB54B56}"/>
              </a:ext>
            </a:extLst>
          </p:cNvPr>
          <p:cNvSpPr txBox="1"/>
          <p:nvPr/>
        </p:nvSpPr>
        <p:spPr>
          <a:xfrm>
            <a:off x="7721879" y="3148399"/>
            <a:ext cx="164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수행한 내용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C26309-901F-4D03-96D8-5D9952E1B7D9}"/>
              </a:ext>
            </a:extLst>
          </p:cNvPr>
          <p:cNvSpPr txBox="1"/>
          <p:nvPr/>
        </p:nvSpPr>
        <p:spPr>
          <a:xfrm>
            <a:off x="7875180" y="3649871"/>
            <a:ext cx="3648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음성인식 서비스 기획 및 기획서 작성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C01D27-849B-42A3-BC3F-34A218314A14}"/>
              </a:ext>
            </a:extLst>
          </p:cNvPr>
          <p:cNvSpPr txBox="1"/>
          <p:nvPr/>
        </p:nvSpPr>
        <p:spPr>
          <a:xfrm>
            <a:off x="7875180" y="4100666"/>
            <a:ext cx="3957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Python3 Flask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이용한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API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서버 개발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2B4AE-792C-4F02-BD44-DBEA70257B83}"/>
              </a:ext>
            </a:extLst>
          </p:cNvPr>
          <p:cNvSpPr txBox="1"/>
          <p:nvPr/>
        </p:nvSpPr>
        <p:spPr>
          <a:xfrm>
            <a:off x="7875180" y="4551461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AWS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서버 초기 세팅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D34967-1670-4B40-9B1E-033C607B7E30}"/>
              </a:ext>
            </a:extLst>
          </p:cNvPr>
          <p:cNvSpPr txBox="1"/>
          <p:nvPr/>
        </p:nvSpPr>
        <p:spPr>
          <a:xfrm>
            <a:off x="7875180" y="4985601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VUX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플로우 설계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3615A8-242A-4D48-9BEF-0A5DCF9A31D6}"/>
              </a:ext>
            </a:extLst>
          </p:cNvPr>
          <p:cNvSpPr txBox="1"/>
          <p:nvPr/>
        </p:nvSpPr>
        <p:spPr>
          <a:xfrm>
            <a:off x="7875179" y="5419741"/>
            <a:ext cx="4018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SKT NUGU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서비스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Platform(Nugu Developer)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을 이용한 음성 서비스 개발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43A1F1-8AAA-44C5-911E-69F98E54DFAA}"/>
              </a:ext>
            </a:extLst>
          </p:cNvPr>
          <p:cNvSpPr txBox="1"/>
          <p:nvPr/>
        </p:nvSpPr>
        <p:spPr>
          <a:xfrm>
            <a:off x="7791323" y="6148802"/>
            <a:ext cx="42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소스코드 및 기획서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hlinkClick r:id="rId4"/>
              </a:rPr>
              <a:t>Github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링크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C048B1-456A-44DF-8535-D3765EAA47C8}"/>
              </a:ext>
            </a:extLst>
          </p:cNvPr>
          <p:cNvSpPr txBox="1"/>
          <p:nvPr/>
        </p:nvSpPr>
        <p:spPr>
          <a:xfrm>
            <a:off x="7773391" y="901062"/>
            <a:ext cx="4041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결과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(Play </a:t>
            </a:r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 응답 예시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F4B7CB-7A05-4679-B60D-20FDD511B737}"/>
              </a:ext>
            </a:extLst>
          </p:cNvPr>
          <p:cNvSpPr txBox="1"/>
          <p:nvPr/>
        </p:nvSpPr>
        <p:spPr>
          <a:xfrm>
            <a:off x="3909604" y="4129006"/>
            <a:ext cx="2733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PUTTY POST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요청 화면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B7564CC-32F5-4F8F-B1F8-F4739F462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85" y="1533316"/>
            <a:ext cx="2136600" cy="155192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21401A4-AE9D-4ABA-9BF7-E38A1D3E1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439" y="1559032"/>
            <a:ext cx="2136601" cy="14702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C9E2B8-34DA-4E79-8279-FEDA8BADFDE3}"/>
              </a:ext>
            </a:extLst>
          </p:cNvPr>
          <p:cNvSpPr txBox="1"/>
          <p:nvPr/>
        </p:nvSpPr>
        <p:spPr>
          <a:xfrm>
            <a:off x="3958932" y="5862213"/>
            <a:ext cx="3641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sqlite3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사용하여 성별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나이에 대한 데이터를 저장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AD490-3CA5-4AA1-9449-4E79692F6EDD}"/>
              </a:ext>
            </a:extLst>
          </p:cNvPr>
          <p:cNvSpPr txBox="1"/>
          <p:nvPr/>
        </p:nvSpPr>
        <p:spPr>
          <a:xfrm>
            <a:off x="87096" y="557082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적용기술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A82D19-6FD1-4F9C-9565-B2831B4F4865}"/>
              </a:ext>
            </a:extLst>
          </p:cNvPr>
          <p:cNvSpPr txBox="1"/>
          <p:nvPr/>
        </p:nvSpPr>
        <p:spPr>
          <a:xfrm>
            <a:off x="162140" y="6042572"/>
            <a:ext cx="154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Flask, sqlite3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53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A90EB8-EC5D-4D9F-8C7C-5DD0E75024CF}"/>
              </a:ext>
            </a:extLst>
          </p:cNvPr>
          <p:cNvSpPr txBox="1"/>
          <p:nvPr/>
        </p:nvSpPr>
        <p:spPr>
          <a:xfrm>
            <a:off x="135245" y="184472"/>
            <a:ext cx="72723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SW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캡스톤 디자인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Ⅱ –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버스 승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·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하차 계수 연구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3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8E4A-CA61-4013-816B-73BCE7638E43}"/>
              </a:ext>
            </a:extLst>
          </p:cNvPr>
          <p:cNvSpPr txBox="1"/>
          <p:nvPr/>
        </p:nvSpPr>
        <p:spPr>
          <a:xfrm>
            <a:off x="224993" y="92370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소개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05844C-531B-4948-AA53-5238DF331AF2}"/>
              </a:ext>
            </a:extLst>
          </p:cNvPr>
          <p:cNvCxnSpPr>
            <a:cxnSpLocks/>
          </p:cNvCxnSpPr>
          <p:nvPr/>
        </p:nvCxnSpPr>
        <p:spPr>
          <a:xfrm>
            <a:off x="3757962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53E740-F384-44A9-9089-98B41DC74BC3}"/>
              </a:ext>
            </a:extLst>
          </p:cNvPr>
          <p:cNvSpPr txBox="1"/>
          <p:nvPr/>
        </p:nvSpPr>
        <p:spPr>
          <a:xfrm>
            <a:off x="3948642" y="923705"/>
            <a:ext cx="315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전체 구조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CC514-CB39-4B3E-836B-338430232DF7}"/>
              </a:ext>
            </a:extLst>
          </p:cNvPr>
          <p:cNvSpPr txBox="1"/>
          <p:nvPr/>
        </p:nvSpPr>
        <p:spPr>
          <a:xfrm>
            <a:off x="236839" y="4220977"/>
            <a:ext cx="3432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안면 인식을 활용하여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승객의 안면이 특정 지점을 지나치면 승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·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하차로 판별하여 계수합니다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 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0F890-98BC-4A3D-9C02-292D81375820}"/>
              </a:ext>
            </a:extLst>
          </p:cNvPr>
          <p:cNvSpPr txBox="1"/>
          <p:nvPr/>
        </p:nvSpPr>
        <p:spPr>
          <a:xfrm>
            <a:off x="135243" y="3455927"/>
            <a:ext cx="3639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yolov3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모델을 활용한 안면 인식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CEF9C96-B240-44EC-B6B3-98D9C9E036DC}"/>
              </a:ext>
            </a:extLst>
          </p:cNvPr>
          <p:cNvCxnSpPr>
            <a:cxnSpLocks/>
          </p:cNvCxnSpPr>
          <p:nvPr/>
        </p:nvCxnSpPr>
        <p:spPr>
          <a:xfrm>
            <a:off x="7639680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B40DA3-A0C9-4EB9-9A3E-70E31AB54B56}"/>
              </a:ext>
            </a:extLst>
          </p:cNvPr>
          <p:cNvSpPr txBox="1"/>
          <p:nvPr/>
        </p:nvSpPr>
        <p:spPr>
          <a:xfrm>
            <a:off x="7721879" y="3148399"/>
            <a:ext cx="164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수행한 내용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C26309-901F-4D03-96D8-5D9952E1B7D9}"/>
              </a:ext>
            </a:extLst>
          </p:cNvPr>
          <p:cNvSpPr txBox="1"/>
          <p:nvPr/>
        </p:nvSpPr>
        <p:spPr>
          <a:xfrm>
            <a:off x="7875180" y="3649871"/>
            <a:ext cx="418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오픈소스로 제공되는 안면 학습 모델 분석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C01D27-849B-42A3-BC3F-34A218314A14}"/>
              </a:ext>
            </a:extLst>
          </p:cNvPr>
          <p:cNvSpPr txBox="1"/>
          <p:nvPr/>
        </p:nvSpPr>
        <p:spPr>
          <a:xfrm>
            <a:off x="7875180" y="4100666"/>
            <a:ext cx="414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IoT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센서를 활용하여 승객 감지 모듈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2B4AE-792C-4F02-BD44-DBEA70257B83}"/>
              </a:ext>
            </a:extLst>
          </p:cNvPr>
          <p:cNvSpPr txBox="1"/>
          <p:nvPr/>
        </p:nvSpPr>
        <p:spPr>
          <a:xfrm>
            <a:off x="7875180" y="4551461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상세 기획 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D34967-1670-4B40-9B1E-033C607B7E30}"/>
              </a:ext>
            </a:extLst>
          </p:cNvPr>
          <p:cNvSpPr txBox="1"/>
          <p:nvPr/>
        </p:nvSpPr>
        <p:spPr>
          <a:xfrm>
            <a:off x="7856706" y="4985601"/>
            <a:ext cx="4316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연구 논문 작성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–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정보과학회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 개제 예정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43A1F1-8AAA-44C5-911E-69F98E54DFAA}"/>
              </a:ext>
            </a:extLst>
          </p:cNvPr>
          <p:cNvSpPr txBox="1"/>
          <p:nvPr/>
        </p:nvSpPr>
        <p:spPr>
          <a:xfrm>
            <a:off x="7796574" y="6152826"/>
            <a:ext cx="42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소스코드 및 기획서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hlinkClick r:id="rId2"/>
              </a:rPr>
              <a:t>Github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링크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C048B1-456A-44DF-8535-D3765EAA47C8}"/>
              </a:ext>
            </a:extLst>
          </p:cNvPr>
          <p:cNvSpPr txBox="1"/>
          <p:nvPr/>
        </p:nvSpPr>
        <p:spPr>
          <a:xfrm>
            <a:off x="7772850" y="903781"/>
            <a:ext cx="18403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결과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56A192-7BA1-4337-A5AE-F9E34EAED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9" y="1595293"/>
            <a:ext cx="13523534" cy="66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57648616">
            <a:extLst>
              <a:ext uri="{FF2B5EF4-FFF2-40B4-BE49-F238E27FC236}">
                <a16:creationId xmlns:a16="http://schemas.microsoft.com/office/drawing/2014/main" id="{26DDF06A-6920-4D13-A982-B5481247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66" y="1718271"/>
            <a:ext cx="3115193" cy="171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57648184">
            <a:extLst>
              <a:ext uri="{FF2B5EF4-FFF2-40B4-BE49-F238E27FC236}">
                <a16:creationId xmlns:a16="http://schemas.microsoft.com/office/drawing/2014/main" id="{C502ED4A-73EF-475F-8BEC-4DEF2648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595" y="1523567"/>
            <a:ext cx="2696829" cy="308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524E68-1631-4EA3-BDFA-02D4A456BBF9}"/>
              </a:ext>
            </a:extLst>
          </p:cNvPr>
          <p:cNvSpPr txBox="1"/>
          <p:nvPr/>
        </p:nvSpPr>
        <p:spPr>
          <a:xfrm>
            <a:off x="255311" y="5962869"/>
            <a:ext cx="3432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openCV, Yolov3 Network, IoT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48291D-0704-4FDB-B729-B33DA9187D40}"/>
              </a:ext>
            </a:extLst>
          </p:cNvPr>
          <p:cNvSpPr txBox="1"/>
          <p:nvPr/>
        </p:nvSpPr>
        <p:spPr>
          <a:xfrm>
            <a:off x="3913952" y="4701940"/>
            <a:ext cx="359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아두이노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라즈베리파이에서 승객의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2C285C6-109D-4F1A-8C23-932E1BC2E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585" y="1457762"/>
            <a:ext cx="12135875" cy="59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57649696">
            <a:extLst>
              <a:ext uri="{FF2B5EF4-FFF2-40B4-BE49-F238E27FC236}">
                <a16:creationId xmlns:a16="http://schemas.microsoft.com/office/drawing/2014/main" id="{BB6808C7-89B6-40FB-8B01-C773EAB3C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286" y="1739068"/>
            <a:ext cx="1870491" cy="12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FD5D6530-859D-4CA6-B9B5-EFAD05797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57649480">
            <a:extLst>
              <a:ext uri="{FF2B5EF4-FFF2-40B4-BE49-F238E27FC236}">
                <a16:creationId xmlns:a16="http://schemas.microsoft.com/office/drawing/2014/main" id="{A53B5B17-6A61-43A7-9DF4-AD0839EA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780" y="1742233"/>
            <a:ext cx="1826135" cy="12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52A1AB-D7EF-45A1-94C7-A3D0BB40D665}"/>
              </a:ext>
            </a:extLst>
          </p:cNvPr>
          <p:cNvSpPr txBox="1"/>
          <p:nvPr/>
        </p:nvSpPr>
        <p:spPr>
          <a:xfrm>
            <a:off x="87096" y="557082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적용기술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BB42D5-DC7A-4714-A7B5-78AFEA2E0FE5}"/>
              </a:ext>
            </a:extLst>
          </p:cNvPr>
          <p:cNvSpPr txBox="1"/>
          <p:nvPr/>
        </p:nvSpPr>
        <p:spPr>
          <a:xfrm>
            <a:off x="3907707" y="5086355"/>
            <a:ext cx="2576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감지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역할을 하게 됩니다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470E76-5A52-4840-BFA0-7606FEFB0C64}"/>
              </a:ext>
            </a:extLst>
          </p:cNvPr>
          <p:cNvSpPr txBox="1"/>
          <p:nvPr/>
        </p:nvSpPr>
        <p:spPr>
          <a:xfrm>
            <a:off x="3907707" y="5490292"/>
            <a:ext cx="287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그 후 승객 감지를 하게 되면 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4CD421-83D8-4A4F-AE54-1B1D8D281994}"/>
              </a:ext>
            </a:extLst>
          </p:cNvPr>
          <p:cNvSpPr txBox="1"/>
          <p:nvPr/>
        </p:nvSpPr>
        <p:spPr>
          <a:xfrm>
            <a:off x="3930170" y="5866521"/>
            <a:ext cx="3638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동영상 촬영을 진행하여 해당 동영상</a:t>
            </a:r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31413E-04C9-49DF-887F-C73E0935E51B}"/>
              </a:ext>
            </a:extLst>
          </p:cNvPr>
          <p:cNvSpPr txBox="1"/>
          <p:nvPr/>
        </p:nvSpPr>
        <p:spPr>
          <a:xfrm>
            <a:off x="3907707" y="6253746"/>
            <a:ext cx="3499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을 분석하여 승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·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하차를 계수합니다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34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A90EB8-EC5D-4D9F-8C7C-5DD0E75024CF}"/>
              </a:ext>
            </a:extLst>
          </p:cNvPr>
          <p:cNvSpPr txBox="1"/>
          <p:nvPr/>
        </p:nvSpPr>
        <p:spPr>
          <a:xfrm>
            <a:off x="135245" y="184472"/>
            <a:ext cx="75866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SW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캡스톤 디자인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Ⅰ–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블록체인 학습 콘텐츠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8E4A-CA61-4013-816B-73BCE7638E43}"/>
              </a:ext>
            </a:extLst>
          </p:cNvPr>
          <p:cNvSpPr txBox="1"/>
          <p:nvPr/>
        </p:nvSpPr>
        <p:spPr>
          <a:xfrm>
            <a:off x="224993" y="923704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소개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05844C-531B-4948-AA53-5238DF331AF2}"/>
              </a:ext>
            </a:extLst>
          </p:cNvPr>
          <p:cNvCxnSpPr>
            <a:cxnSpLocks/>
          </p:cNvCxnSpPr>
          <p:nvPr/>
        </p:nvCxnSpPr>
        <p:spPr>
          <a:xfrm>
            <a:off x="3757962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53E740-F384-44A9-9089-98B41DC74BC3}"/>
              </a:ext>
            </a:extLst>
          </p:cNvPr>
          <p:cNvSpPr txBox="1"/>
          <p:nvPr/>
        </p:nvSpPr>
        <p:spPr>
          <a:xfrm>
            <a:off x="3948642" y="923704"/>
            <a:ext cx="315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전체 구조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CC514-CB39-4B3E-836B-338430232DF7}"/>
              </a:ext>
            </a:extLst>
          </p:cNvPr>
          <p:cNvSpPr txBox="1"/>
          <p:nvPr/>
        </p:nvSpPr>
        <p:spPr>
          <a:xfrm>
            <a:off x="166183" y="3892195"/>
            <a:ext cx="3432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학습자가 체험해볼 수 있는 콘텐츠를 웹사이트를 활용하여 만들어 보는 것을 주제로 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0F890-98BC-4A3D-9C02-292D81375820}"/>
              </a:ext>
            </a:extLst>
          </p:cNvPr>
          <p:cNvSpPr txBox="1"/>
          <p:nvPr/>
        </p:nvSpPr>
        <p:spPr>
          <a:xfrm>
            <a:off x="157523" y="3433585"/>
            <a:ext cx="2521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학습 콘텐츠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CEF9C96-B240-44EC-B6B3-98D9C9E036DC}"/>
              </a:ext>
            </a:extLst>
          </p:cNvPr>
          <p:cNvCxnSpPr>
            <a:cxnSpLocks/>
          </p:cNvCxnSpPr>
          <p:nvPr/>
        </p:nvCxnSpPr>
        <p:spPr>
          <a:xfrm>
            <a:off x="7639680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C26309-901F-4D03-96D8-5D9952E1B7D9}"/>
              </a:ext>
            </a:extLst>
          </p:cNvPr>
          <p:cNvSpPr txBox="1"/>
          <p:nvPr/>
        </p:nvSpPr>
        <p:spPr>
          <a:xfrm>
            <a:off x="7736456" y="3679262"/>
            <a:ext cx="4400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사이트 내 콘텐츠 제작 및 구현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소개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해시 알고리즘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Mining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체험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C01D27-849B-42A3-BC3F-34A218314A14}"/>
              </a:ext>
            </a:extLst>
          </p:cNvPr>
          <p:cNvSpPr txBox="1"/>
          <p:nvPr/>
        </p:nvSpPr>
        <p:spPr>
          <a:xfrm>
            <a:off x="7736456" y="4323966"/>
            <a:ext cx="414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Github Jekyll theme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구조 수정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2B4AE-792C-4F02-BD44-DBEA70257B83}"/>
              </a:ext>
            </a:extLst>
          </p:cNvPr>
          <p:cNvSpPr txBox="1"/>
          <p:nvPr/>
        </p:nvSpPr>
        <p:spPr>
          <a:xfrm>
            <a:off x="7721874" y="4669904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상세 기획 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D34967-1670-4B40-9B1E-033C607B7E30}"/>
              </a:ext>
            </a:extLst>
          </p:cNvPr>
          <p:cNvSpPr txBox="1"/>
          <p:nvPr/>
        </p:nvSpPr>
        <p:spPr>
          <a:xfrm>
            <a:off x="7715884" y="5046845"/>
            <a:ext cx="1898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발표회 논문 작성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C048B1-456A-44DF-8535-D3765EAA47C8}"/>
              </a:ext>
            </a:extLst>
          </p:cNvPr>
          <p:cNvSpPr txBox="1"/>
          <p:nvPr/>
        </p:nvSpPr>
        <p:spPr>
          <a:xfrm>
            <a:off x="7773398" y="901910"/>
            <a:ext cx="18403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결과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524E68-1631-4EA3-BDFA-02D4A456BBF9}"/>
              </a:ext>
            </a:extLst>
          </p:cNvPr>
          <p:cNvSpPr txBox="1"/>
          <p:nvPr/>
        </p:nvSpPr>
        <p:spPr>
          <a:xfrm>
            <a:off x="325925" y="5971189"/>
            <a:ext cx="3432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Jquery, javascript, html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A4E6E7-EE5B-4D35-AE4D-7BC39983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6" y="1610309"/>
            <a:ext cx="3152436" cy="1773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95D68-DC42-4E1A-AF4C-03C178D56DAA}"/>
              </a:ext>
            </a:extLst>
          </p:cNvPr>
          <p:cNvSpPr txBox="1"/>
          <p:nvPr/>
        </p:nvSpPr>
        <p:spPr>
          <a:xfrm>
            <a:off x="4132864" y="4621934"/>
            <a:ext cx="305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소개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알고리즘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87F33-9015-4434-A314-40202E9B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622" y="1704607"/>
            <a:ext cx="1785185" cy="12840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7591EF-2572-42E0-9F24-1C830DDBE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77" y="1730889"/>
            <a:ext cx="1913277" cy="1434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CA03EC-8D0D-4672-B909-6AA45A6C1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945" y="2946398"/>
            <a:ext cx="1839041" cy="14110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86FE4E-28FD-4818-AC37-BD799182D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98" y="3084327"/>
            <a:ext cx="1880130" cy="13290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61A19EF-75CD-4598-9404-3397CF9A2148}"/>
              </a:ext>
            </a:extLst>
          </p:cNvPr>
          <p:cNvSpPr txBox="1"/>
          <p:nvPr/>
        </p:nvSpPr>
        <p:spPr>
          <a:xfrm>
            <a:off x="7697413" y="1562249"/>
            <a:ext cx="10021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  <a:hlinkClick r:id="rId7"/>
              </a:rPr>
              <a:t>블록체인 학습 사이트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  <a:hlinkClick r:id="rId7"/>
              </a:rPr>
              <a:t>(zdlghtjdz.github.io)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C29840-1493-44B7-9701-0CBD54BD39A0}"/>
              </a:ext>
            </a:extLst>
          </p:cNvPr>
          <p:cNvSpPr txBox="1"/>
          <p:nvPr/>
        </p:nvSpPr>
        <p:spPr>
          <a:xfrm>
            <a:off x="87096" y="557082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적용기술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882A8-DA05-4EC2-A83A-47D6462E8993}"/>
              </a:ext>
            </a:extLst>
          </p:cNvPr>
          <p:cNvSpPr txBox="1"/>
          <p:nvPr/>
        </p:nvSpPr>
        <p:spPr>
          <a:xfrm>
            <a:off x="4132248" y="5030282"/>
            <a:ext cx="3132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블록모형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모형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분산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F50C8E-BA10-4645-95C0-7699ECA0E89D}"/>
              </a:ext>
            </a:extLst>
          </p:cNvPr>
          <p:cNvSpPr txBox="1"/>
          <p:nvPr/>
        </p:nvSpPr>
        <p:spPr>
          <a:xfrm>
            <a:off x="4132248" y="5457054"/>
            <a:ext cx="3201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모형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순으로 학습자가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DCBA53-B5F4-4DE4-A6A4-2FFDB0D159D8}"/>
              </a:ext>
            </a:extLst>
          </p:cNvPr>
          <p:cNvSpPr txBox="1"/>
          <p:nvPr/>
        </p:nvSpPr>
        <p:spPr>
          <a:xfrm>
            <a:off x="4132248" y="5853384"/>
            <a:ext cx="3057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입력해보면서 체험할 수 있는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C82908-C7F1-45E1-B769-C4F81F3C1DBA}"/>
              </a:ext>
            </a:extLst>
          </p:cNvPr>
          <p:cNvSpPr txBox="1"/>
          <p:nvPr/>
        </p:nvSpPr>
        <p:spPr>
          <a:xfrm>
            <a:off x="4132248" y="6249714"/>
            <a:ext cx="249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콘텐츠를 구성했습니다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D0F1E9-4905-4FC6-9236-01E72D35A72B}"/>
              </a:ext>
            </a:extLst>
          </p:cNvPr>
          <p:cNvSpPr txBox="1"/>
          <p:nvPr/>
        </p:nvSpPr>
        <p:spPr>
          <a:xfrm>
            <a:off x="7796574" y="6152826"/>
            <a:ext cx="42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소스코드 및 기획서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hlinkClick r:id="rId8"/>
              </a:rPr>
              <a:t>Github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링크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3F1EE5-128B-456E-BA2E-03E0229C03AF}"/>
              </a:ext>
            </a:extLst>
          </p:cNvPr>
          <p:cNvSpPr txBox="1"/>
          <p:nvPr/>
        </p:nvSpPr>
        <p:spPr>
          <a:xfrm>
            <a:off x="7721879" y="3148399"/>
            <a:ext cx="164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수행한 내용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13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636</Words>
  <Application>Microsoft Office PowerPoint</Application>
  <PresentationFormat>와이드스크린</PresentationFormat>
  <Paragraphs>97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나눔스퀘어라운드 Bold</vt:lpstr>
      <vt:lpstr>KoPubWorld돋움체_Pro Bold</vt:lpstr>
      <vt:lpstr>나눔스퀘어 Bold</vt:lpstr>
      <vt:lpstr>경기천년바탕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이호성</dc:creator>
  <cp:lastModifiedBy>이호성</cp:lastModifiedBy>
  <cp:revision>68</cp:revision>
  <dcterms:created xsi:type="dcterms:W3CDTF">2020-11-20T05:49:52Z</dcterms:created>
  <dcterms:modified xsi:type="dcterms:W3CDTF">2021-06-20T03:15:59Z</dcterms:modified>
</cp:coreProperties>
</file>